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95" r:id="rId3"/>
    <p:sldId id="257" r:id="rId4"/>
    <p:sldId id="269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8" r:id="rId15"/>
    <p:sldId id="319" r:id="rId16"/>
    <p:sldId id="307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B59C9-FFBE-497B-896B-6DACABF02AA9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43733-12D6-4431-8714-59D5DC307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2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FDD601B-5F44-4D0D-9465-CAA665815E0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77831" name="Freeform 7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h 1912"/>
              <a:gd name="T1" fmla="*/ 6 h 1912"/>
              <a:gd name="T2" fmla="*/ 6 h 1912"/>
              <a:gd name="T3" fmla="*/ 60 h 1912"/>
              <a:gd name="T4" fmla="*/ 1912 h 1912"/>
              <a:gd name="T5" fmla="*/ 1912 h 1912"/>
              <a:gd name="T6" fmla="*/ 0 h 1912"/>
              <a:gd name="T7" fmla="*/ 0 h 191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1912">
                <a:moveTo>
                  <a:pt x="0" y="0"/>
                </a:moveTo>
                <a:lnTo>
                  <a:pt x="0" y="6"/>
                </a:ln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191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2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7833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FC91437-7B3E-4C30-A977-C10217B078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7834" name="Rectangle 10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A09D46-F620-4E57-A561-04173E3BA6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39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92100"/>
            <a:ext cx="20574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92100"/>
            <a:ext cx="6019800" cy="5727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810F80-0B95-4662-86D2-98992F9ED2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258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66E8D8-92C9-48F6-A82C-0C46D61C1C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004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0E475-AC35-45B9-84C4-FC8EA90AA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229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6F3C58-54E0-4288-862A-2892C7AC68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222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108A13-468F-4A73-99E8-DFCF7365CB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31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2C5A00-5C9F-4549-8787-8B44F4BE92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14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738265-485B-4B7F-B894-3E918BE81F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62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BBF4C5-035E-49E0-9F4D-82D5A9EA23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01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1D557-0250-401B-A3AE-67D4090B83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83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680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680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fld id="{DF7B1815-2287-442C-A91D-3E43D4CE369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Tahoma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Tahoma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381000"/>
            <a:ext cx="7772400" cy="822325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Arial Rounded MT Bold" panose="020F0704030504030204" pitchFamily="34" charset="0"/>
              </a:rPr>
              <a:t>Tampa Deep-Sea X-</a:t>
            </a:r>
            <a:r>
              <a:rPr lang="en-US" dirty="0" err="1" smtClean="0">
                <a:solidFill>
                  <a:schemeClr val="accent4"/>
                </a:solidFill>
                <a:latin typeface="Arial Rounded MT Bold" panose="020F0704030504030204" pitchFamily="34" charset="0"/>
              </a:rPr>
              <a:t>plorers</a:t>
            </a:r>
            <a:endParaRPr lang="en-US" dirty="0">
              <a:solidFill>
                <a:schemeClr val="accent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1447800" y="2590800"/>
            <a:ext cx="6400800" cy="2362200"/>
          </a:xfrm>
        </p:spPr>
        <p:txBody>
          <a:bodyPr/>
          <a:lstStyle/>
          <a:p>
            <a:r>
              <a:rPr lang="en-US" dirty="0" smtClean="0"/>
              <a:t>Boat Bumper Entry</a:t>
            </a:r>
            <a:endParaRPr lang="en-US" dirty="0" smtClean="0"/>
          </a:p>
          <a:p>
            <a:r>
              <a:rPr lang="en-US" dirty="0" smtClean="0"/>
              <a:t>For </a:t>
            </a:r>
          </a:p>
          <a:p>
            <a:r>
              <a:rPr lang="en-US" dirty="0" smtClean="0"/>
              <a:t>OPENWERX</a:t>
            </a:r>
          </a:p>
          <a:p>
            <a:r>
              <a:rPr lang="en-US" dirty="0" smtClean="0"/>
              <a:t>Competition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1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86"/>
    </mc:Choice>
    <mc:Fallback>
      <p:transition spd="slow" advTm="19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76405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Math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</a:rPr>
              <a:t>A 5000 </a:t>
            </a:r>
            <a:r>
              <a:rPr lang="en-US" dirty="0" err="1" smtClean="0">
                <a:solidFill>
                  <a:schemeClr val="bg1"/>
                </a:solidFill>
              </a:rPr>
              <a:t>lb</a:t>
            </a:r>
            <a:r>
              <a:rPr lang="en-US" dirty="0" smtClean="0">
                <a:solidFill>
                  <a:schemeClr val="bg1"/>
                </a:solidFill>
              </a:rPr>
              <a:t> static load applied to the bow is distributed to all 3 sides of the cone, due to the geometry and symmetry of the shape.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</a:rPr>
              <a:t>This is equal to about 2000 </a:t>
            </a:r>
            <a:r>
              <a:rPr lang="en-US" dirty="0" err="1" smtClean="0">
                <a:solidFill>
                  <a:schemeClr val="bg1"/>
                </a:solidFill>
              </a:rPr>
              <a:t>lb</a:t>
            </a:r>
            <a:r>
              <a:rPr lang="en-US" dirty="0" smtClean="0">
                <a:solidFill>
                  <a:schemeClr val="bg1"/>
                </a:solidFill>
              </a:rPr>
              <a:t> load applied to each face of the pyramid.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</a:rPr>
              <a:t>This load is distributed across the surface of each face.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5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05"/>
    </mc:Choice>
    <mc:Fallback>
      <p:transition spd="slow" advTm="34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459249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Math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7400" y="5856048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The load applies about 10 psi pressure on all sides.</a:t>
            </a:r>
            <a:endParaRPr lang="en-US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54530"/>
            <a:ext cx="4544060" cy="3181794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 bwMode="auto">
          <a:xfrm>
            <a:off x="6858000" y="3989613"/>
            <a:ext cx="1285240" cy="51162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0" y="4114800"/>
            <a:ext cx="1056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5000 </a:t>
            </a:r>
            <a:r>
              <a:rPr lang="en-US" sz="1200" dirty="0" err="1" smtClean="0"/>
              <a:t>lb</a:t>
            </a:r>
            <a:endParaRPr lang="en-US" sz="1200" dirty="0"/>
          </a:p>
        </p:txBody>
      </p:sp>
      <p:sp>
        <p:nvSpPr>
          <p:cNvPr id="7" name="Left Arrow 6"/>
          <p:cNvSpPr/>
          <p:nvPr/>
        </p:nvSpPr>
        <p:spPr bwMode="auto">
          <a:xfrm rot="3444675">
            <a:off x="6019800" y="4648200"/>
            <a:ext cx="924560" cy="5334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3444675">
            <a:off x="6172200" y="48006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 psi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0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3"/>
    </mc:Choice>
    <mc:Fallback>
      <p:transition spd="slow" advTm="22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459249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Math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5856048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Dynamic loads of 1000 </a:t>
            </a:r>
            <a:r>
              <a:rPr lang="en-US" dirty="0" err="1" smtClean="0">
                <a:solidFill>
                  <a:schemeClr val="accent4">
                    <a:lumMod val="10000"/>
                  </a:schemeClr>
                </a:solidFill>
              </a:rPr>
              <a:t>lbs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 become 2 psi distributed.</a:t>
            </a:r>
            <a:endParaRPr lang="en-US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54530"/>
            <a:ext cx="4544060" cy="3181794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 bwMode="auto">
          <a:xfrm>
            <a:off x="6858000" y="3989613"/>
            <a:ext cx="1285240" cy="51162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0" y="4114800"/>
            <a:ext cx="1056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dirty="0" smtClean="0"/>
              <a:t>000 </a:t>
            </a:r>
            <a:r>
              <a:rPr lang="en-US" sz="1200" dirty="0" err="1" smtClean="0"/>
              <a:t>lb</a:t>
            </a:r>
            <a:endParaRPr lang="en-US" sz="1200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1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89"/>
    </mc:Choice>
    <mc:Fallback>
      <p:transition spd="slow" advTm="33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459249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Cone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5856048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3 high density neoprene triangles that can be stored separately and quickly assembled to form the cone.</a:t>
            </a:r>
            <a:endParaRPr lang="en-US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67000"/>
            <a:ext cx="4191000" cy="305659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8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26"/>
    </mc:Choice>
    <mc:Fallback>
      <p:transition spd="slow" advTm="33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459249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Gangway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3600" y="5194300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18 inch wide, welded steel or aluminum.</a:t>
            </a:r>
          </a:p>
          <a:p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40 inches long with modular design with interlocks.</a:t>
            </a:r>
          </a:p>
          <a:p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Multiple gangways can be used to extend length.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78030"/>
            <a:ext cx="3162433" cy="224532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81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53"/>
    </mc:Choice>
    <mc:Fallback>
      <p:transition spd="slow" advTm="160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459249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Gangway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54864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Everything will break down and easily fit in a 24x48x48 space with room to spare.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90800"/>
            <a:ext cx="3810000" cy="276855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127"/>
    </mc:Choice>
    <mc:Fallback>
      <p:transition spd="slow" advTm="106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Summary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457200" y="18288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The gangway is simple, strong, easily storable.</a:t>
            </a:r>
          </a:p>
          <a:p>
            <a:pPr marL="800280" lvl="1" indent="-342360">
              <a:buClr>
                <a:srgbClr val="000000"/>
              </a:buClr>
              <a:buFont typeface="Arial"/>
              <a:buChar char="•"/>
            </a:pPr>
            <a:r>
              <a:rPr lang="en-US" sz="28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Modular design allows variable length</a:t>
            </a:r>
            <a:endParaRPr lang="en-US" sz="2800" b="0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The cone is light, strong, and flexible</a:t>
            </a:r>
          </a:p>
          <a:p>
            <a:pPr marL="800280" lvl="1" indent="-342360">
              <a:buClr>
                <a:srgbClr val="000000"/>
              </a:buClr>
              <a:buFont typeface="Arial"/>
              <a:buChar char="•"/>
            </a:pPr>
            <a:r>
              <a:rPr lang="en-US" sz="28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Modular design for easy assembly</a:t>
            </a:r>
          </a:p>
          <a:p>
            <a:pPr marL="800280" lvl="1" indent="-34236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Symmetry of design efficiently distributes loads</a:t>
            </a:r>
          </a:p>
          <a:p>
            <a:pPr marL="800280" lvl="1" indent="-342360">
              <a:buClr>
                <a:srgbClr val="000000"/>
              </a:buClr>
              <a:buFont typeface="Arial"/>
              <a:buChar char="•"/>
            </a:pPr>
            <a:r>
              <a:rPr lang="en-US" sz="28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Protects the host boat and the target.</a:t>
            </a:r>
            <a:r>
              <a:rPr lang="en-US" sz="28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35"/>
    </mc:Choice>
    <mc:Fallback>
      <p:transition spd="slow" advTm="51835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72000"/>
          </a:xfrm>
        </p:spPr>
        <p:txBody>
          <a:bodyPr/>
          <a:lstStyle/>
          <a:p>
            <a:r>
              <a:rPr lang="en-US" dirty="0" smtClean="0"/>
              <a:t>Tampa Deep-Sea X-</a:t>
            </a:r>
            <a:r>
              <a:rPr lang="en-US" dirty="0" err="1" smtClean="0"/>
              <a:t>plorers</a:t>
            </a:r>
            <a:r>
              <a:rPr lang="en-US" dirty="0" smtClean="0"/>
              <a:t> is an LLC in Florida formed for the purpose of competing in the 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Shell Ocean Discovery </a:t>
            </a:r>
            <a:r>
              <a:rPr lang="en-US" dirty="0" smtClean="0"/>
              <a:t>XPRIZE</a:t>
            </a:r>
          </a:p>
          <a:p>
            <a:pPr marL="0" indent="0" algn="ctr">
              <a:buNone/>
            </a:pPr>
            <a:r>
              <a:rPr lang="en-US" dirty="0" smtClean="0"/>
              <a:t>Ed Larson</a:t>
            </a:r>
          </a:p>
          <a:p>
            <a:pPr marL="0" indent="0" algn="ctr">
              <a:buNone/>
            </a:pPr>
            <a:r>
              <a:rPr lang="en-US" dirty="0" smtClean="0"/>
              <a:t>Richard Clark</a:t>
            </a:r>
          </a:p>
          <a:p>
            <a:pPr marL="0" indent="0" algn="ctr">
              <a:buNone/>
            </a:pPr>
            <a:r>
              <a:rPr lang="en-US" dirty="0" smtClean="0"/>
              <a:t>Chuck </a:t>
            </a:r>
            <a:r>
              <a:rPr lang="en-US" dirty="0" err="1" smtClean="0"/>
              <a:t>Begian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Ian </a:t>
            </a:r>
            <a:r>
              <a:rPr lang="en-US" dirty="0" err="1" smtClean="0"/>
              <a:t>Blenke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3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18"/>
    </mc:Choice>
    <mc:Fallback>
      <p:transition spd="slow" advTm="25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533400" y="2057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The Challenge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971800"/>
            <a:ext cx="7772399" cy="21336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en-US" sz="1800" dirty="0"/>
              <a:t>• Goal 1: Safe transfer of personnel </a:t>
            </a:r>
            <a:endParaRPr lang="en-US" sz="1800" dirty="0" smtClean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 smtClean="0"/>
              <a:t>• </a:t>
            </a:r>
            <a:r>
              <a:rPr lang="en-US" sz="1400" dirty="0"/>
              <a:t>Build a system that allows for safe and balanced transport of operator from vessel to target • Passage must be wide enough for single personnel </a:t>
            </a:r>
            <a:endParaRPr lang="en-US" sz="1400" dirty="0" smtClean="0"/>
          </a:p>
          <a:p>
            <a:pPr algn="l"/>
            <a:r>
              <a:rPr lang="en-US" sz="1800" dirty="0" smtClean="0"/>
              <a:t>• </a:t>
            </a:r>
            <a:r>
              <a:rPr lang="en-US" sz="1800" dirty="0"/>
              <a:t>Goal 2: Protect bow area from damage </a:t>
            </a:r>
            <a:endParaRPr lang="en-US" sz="1800" dirty="0" smtClean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 smtClean="0"/>
              <a:t>• </a:t>
            </a:r>
            <a:r>
              <a:rPr lang="en-US" sz="1400" dirty="0"/>
              <a:t>The bumper must be able to protect bow when impacting target vessels </a:t>
            </a:r>
            <a:endParaRPr lang="en-US" sz="1400" dirty="0" smtClean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 smtClean="0"/>
              <a:t>• </a:t>
            </a:r>
            <a:r>
              <a:rPr lang="en-US" sz="1400" dirty="0"/>
              <a:t>Bumper cannot be permanently fixed to bow</a:t>
            </a:r>
            <a:endParaRPr lang="en-US" sz="1400" b="1" dirty="0">
              <a:solidFill>
                <a:srgbClr val="00B050"/>
              </a:solidFill>
              <a:effectLst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02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48"/>
    </mc:Choice>
    <mc:Fallback>
      <p:transition spd="slow" advTm="54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459249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Foam Cone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28003"/>
            <a:ext cx="5105400" cy="370986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3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41"/>
    </mc:Choice>
    <mc:Fallback>
      <p:transition spd="slow" advTm="27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459249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Foam Cone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722426"/>
            <a:ext cx="4388193" cy="363131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8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24"/>
    </mc:Choice>
    <mc:Fallback>
      <p:transition spd="slow" advTm="41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459249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Cone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43200"/>
            <a:ext cx="3962400" cy="2889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5812006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A perfect pyramid made from identical foam sides pieces.</a:t>
            </a:r>
            <a:endParaRPr lang="en-US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9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69"/>
    </mc:Choice>
    <mc:Fallback>
      <p:transition spd="slow" advTm="50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459249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Cone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43200"/>
            <a:ext cx="3962400" cy="2889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5600" y="583632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10000"/>
                  </a:schemeClr>
                </a:solidFill>
              </a:rPr>
              <a:t>Stong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, light, flexible and </a:t>
            </a:r>
            <a:r>
              <a:rPr lang="en-US" dirty="0" err="1" smtClean="0">
                <a:solidFill>
                  <a:schemeClr val="accent4">
                    <a:lumMod val="10000"/>
                  </a:schemeClr>
                </a:solidFill>
              </a:rPr>
              <a:t>symetrical</a:t>
            </a:r>
            <a:endParaRPr lang="en-US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05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4"/>
    </mc:Choice>
    <mc:Fallback>
      <p:transition spd="slow" advTm="7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459249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Cone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1100" y="5856048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Secured to boat by lines tied to hard points</a:t>
            </a:r>
            <a:endParaRPr lang="en-US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54530"/>
            <a:ext cx="4544060" cy="31817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3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46"/>
    </mc:Choice>
    <mc:Fallback>
      <p:transition spd="slow" advTm="34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914400"/>
            <a:ext cx="7772400" cy="762000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Preliminary Design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85800" y="2017750"/>
            <a:ext cx="7772399" cy="4459249"/>
          </a:xfrm>
          <a:solidFill>
            <a:schemeClr val="tx1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Math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1100" y="5856048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A 5000 </a:t>
            </a:r>
            <a:r>
              <a:rPr lang="en-US" dirty="0" err="1" smtClean="0">
                <a:solidFill>
                  <a:schemeClr val="accent4">
                    <a:lumMod val="10000"/>
                  </a:schemeClr>
                </a:solidFill>
              </a:rPr>
              <a:t>lb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 static load applied to the bow</a:t>
            </a:r>
            <a:endParaRPr lang="en-US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54530"/>
            <a:ext cx="4544060" cy="3181794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 bwMode="auto">
          <a:xfrm>
            <a:off x="6858000" y="3989613"/>
            <a:ext cx="1285240" cy="51162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0" y="4114800"/>
            <a:ext cx="1056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5000 </a:t>
            </a:r>
            <a:r>
              <a:rPr lang="en-US" sz="1200" dirty="0" err="1" smtClean="0"/>
              <a:t>lb</a:t>
            </a:r>
            <a:endParaRPr lang="en-US" sz="12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7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67"/>
    </mc:Choice>
    <mc:Fallback>
      <p:transition spd="slow" advTm="2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cean design template">
  <a:themeElements>
    <a:clrScheme name="Office Theme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ffice Them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Office Theme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 design template</Template>
  <TotalTime>639</TotalTime>
  <Words>379</Words>
  <Application>Microsoft Office PowerPoint</Application>
  <PresentationFormat>On-screen Show (4:3)</PresentationFormat>
  <Paragraphs>68</Paragraphs>
  <Slides>16</Slides>
  <Notes>1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Ocean design template</vt:lpstr>
      <vt:lpstr>Tampa Deep-Sea X-plorers</vt:lpstr>
      <vt:lpstr>About Us</vt:lpstr>
      <vt:lpstr>The Challenge</vt:lpstr>
      <vt:lpstr>Preliminary Design</vt:lpstr>
      <vt:lpstr>Preliminary Design</vt:lpstr>
      <vt:lpstr>Preliminary Design</vt:lpstr>
      <vt:lpstr>Preliminary Design</vt:lpstr>
      <vt:lpstr>Preliminary Design</vt:lpstr>
      <vt:lpstr>Preliminary Design</vt:lpstr>
      <vt:lpstr>Preliminary Design</vt:lpstr>
      <vt:lpstr>Preliminary Design</vt:lpstr>
      <vt:lpstr>Preliminary Design</vt:lpstr>
      <vt:lpstr>Preliminary Design</vt:lpstr>
      <vt:lpstr>Preliminary Design</vt:lpstr>
      <vt:lpstr>Preliminary Design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Tampa Deepsea X-plorers</dc:title>
  <dc:creator>Edward Larson</dc:creator>
  <cp:lastModifiedBy>Edward Larson</cp:lastModifiedBy>
  <cp:revision>72</cp:revision>
  <cp:lastPrinted>1601-01-01T00:00:00Z</cp:lastPrinted>
  <dcterms:created xsi:type="dcterms:W3CDTF">2016-07-25T16:29:36Z</dcterms:created>
  <dcterms:modified xsi:type="dcterms:W3CDTF">2016-12-01T22:28:23Z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TC102037821033</vt:lpwstr>
  </property>
</Properties>
</file>